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51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08E69-3F56-435E-B95D-BDAA335A5C98}" type="datetimeFigureOut">
              <a:rPr lang="en-US" smtClean="0"/>
              <a:pPr/>
              <a:t>2012-10-16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7BE78-1A38-40FB-9208-D4D6EB9257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6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024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024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E82CF3E-A352-4231-B033-017A07DF582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024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024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E1EBEAB-63FF-4DEC-A828-876056C66D7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627564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9459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129F9B5-5E25-4AB0-9E27-51282CB484D3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946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946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AEA9479-0A0C-4F46-9D7B-C060D02F06C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  <p:sp>
        <p:nvSpPr>
          <p:cNvPr id="6594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9ECE95CB-20F3-4040-8793-9264826112FC}" type="slidenum">
              <a:rPr lang="en-US" sz="1200"/>
              <a:pPr algn="r" eaLnBrk="1" hangingPunct="1"/>
              <a:t>10</a:t>
            </a:fld>
            <a:endParaRPr lang="en-US" sz="1200"/>
          </a:p>
        </p:txBody>
      </p:sp>
      <p:sp>
        <p:nvSpPr>
          <p:cNvPr id="6594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94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2578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2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60483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1D2CF09-4303-4D22-8A58-9B2BFAE985D6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6048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6048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6352E25-B531-4ED8-9AB8-A74DD5CB603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6604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BB65875E-5A3A-4A60-ACA7-76F91324766A}" type="slidenum">
              <a:rPr lang="en-US" sz="1200"/>
              <a:pPr algn="r" eaLnBrk="1" hangingPunct="1"/>
              <a:t>11</a:t>
            </a:fld>
            <a:endParaRPr lang="en-US" sz="1200"/>
          </a:p>
        </p:txBody>
      </p:sp>
      <p:sp>
        <p:nvSpPr>
          <p:cNvPr id="6604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04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44800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506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61507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A11C016-8314-4FB6-A28F-8A4204A6AE15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6150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6150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384FF78-BDB4-46BE-8F3D-BB8AE97D245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  <p:sp>
        <p:nvSpPr>
          <p:cNvPr id="6615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15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736928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6253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6253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58C75B2-01E1-4FD5-988F-FFEF853E7BC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6253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6253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4180DE6-6246-42D2-AAE3-61EC92497BB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30501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66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1267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DB56342-72EA-4E85-8E38-14102055DC6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126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126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BF6E1E9-5B79-49E2-B9A9-C49B35B2824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6512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12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20754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229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8C0BA3C-6029-4317-B037-0D3B8C31771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229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229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A5D1041-F1E7-426F-9C61-5FDE477BAE2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6522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B64A1531-9753-4A0C-9DAD-737BC88954EF}" type="slidenum">
              <a:rPr lang="en-US" sz="1200"/>
              <a:pPr algn="r" eaLnBrk="1" hangingPunct="1"/>
              <a:t>3</a:t>
            </a:fld>
            <a:endParaRPr lang="en-US" sz="1200"/>
          </a:p>
        </p:txBody>
      </p:sp>
      <p:sp>
        <p:nvSpPr>
          <p:cNvPr id="6522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22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34037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331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DC9A8BB-24FB-4AEB-8AC3-2B135AA371DA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331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331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869E4D3-86A6-4CF2-9210-5D27FCFB18B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6533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0E87086F-7182-4EE3-8A93-13EF8182E7AE}" type="slidenum">
              <a:rPr lang="en-US" sz="1200"/>
              <a:pPr algn="r" eaLnBrk="1" hangingPunct="1"/>
              <a:t>4</a:t>
            </a:fld>
            <a:endParaRPr lang="en-US" sz="1200"/>
          </a:p>
        </p:txBody>
      </p:sp>
      <p:sp>
        <p:nvSpPr>
          <p:cNvPr id="6533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33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12567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4339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43F6EF8-1919-4E92-88BA-1B90AD8EE2E7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434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434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540F7DD-7A6A-48C3-BF84-911282B2E1A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6543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3CF291CA-FF78-497A-9510-8ED38AA25A81}" type="slidenum">
              <a:rPr lang="en-US" sz="1200"/>
              <a:pPr algn="r" eaLnBrk="1" hangingPunct="1"/>
              <a:t>5</a:t>
            </a:fld>
            <a:endParaRPr lang="en-US" sz="1200"/>
          </a:p>
        </p:txBody>
      </p:sp>
      <p:sp>
        <p:nvSpPr>
          <p:cNvPr id="6543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43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06900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5363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392E342-422E-47C0-B3CA-B032F4DCD989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536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536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3310002-26F8-4552-A5C3-30B6FDA4D95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6553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3799892F-A68B-4477-ABE0-970C56111886}" type="slidenum">
              <a:rPr lang="en-US" sz="1200"/>
              <a:pPr algn="r" eaLnBrk="1" hangingPunct="1"/>
              <a:t>6</a:t>
            </a:fld>
            <a:endParaRPr lang="en-US" sz="1200"/>
          </a:p>
        </p:txBody>
      </p:sp>
      <p:sp>
        <p:nvSpPr>
          <p:cNvPr id="6553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72558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6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6387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6191028-E231-4CBF-8DE8-1420A2E5AD5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638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638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72014AD-C149-4A23-A4E7-7CEC7CC3BB6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6563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B977D879-BAFA-4BE5-87F0-5BBCF7463309}" type="slidenum">
              <a:rPr lang="en-US" sz="1200"/>
              <a:pPr algn="r" eaLnBrk="1" hangingPunct="1"/>
              <a:t>7</a:t>
            </a:fld>
            <a:endParaRPr lang="en-US" sz="1200"/>
          </a:p>
        </p:txBody>
      </p:sp>
      <p:sp>
        <p:nvSpPr>
          <p:cNvPr id="6563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63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04871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7411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3E53749-20E2-4331-ABA3-7D46E7F6BD02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741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741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707643D-039A-452A-B6C6-D62FFA9476F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sp>
        <p:nvSpPr>
          <p:cNvPr id="6574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EF6F2FB3-E2AE-416E-BCF9-68AE8B22E73A}" type="slidenum">
              <a:rPr lang="en-US" sz="1200"/>
              <a:pPr algn="r" eaLnBrk="1" hangingPunct="1"/>
              <a:t>8</a:t>
            </a:fld>
            <a:endParaRPr lang="en-US" sz="1200"/>
          </a:p>
        </p:txBody>
      </p:sp>
      <p:sp>
        <p:nvSpPr>
          <p:cNvPr id="6574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74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70649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65843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7FF1031-10BB-4456-87BF-7198E5FDF415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65843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65843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5047015-4375-463D-B965-C4FD61CED5C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6584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9A3BA5A7-F099-4EF2-B43B-9663376FC62F}" type="slidenum">
              <a:rPr lang="en-US" sz="1200"/>
              <a:pPr algn="r" eaLnBrk="1" hangingPunct="1"/>
              <a:t>9</a:t>
            </a:fld>
            <a:endParaRPr lang="en-US" sz="1200"/>
          </a:p>
        </p:txBody>
      </p:sp>
      <p:sp>
        <p:nvSpPr>
          <p:cNvPr id="6584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84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4297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1223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906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23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10000"/>
            <a:ext cx="7467600" cy="19812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752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89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6046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6046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66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20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724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230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932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235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008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515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09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358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333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950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58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5805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25805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3975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10-16-2012</a:t>
            </a:r>
            <a:endParaRPr lang="en-US"/>
          </a:p>
        </p:txBody>
      </p:sp>
      <p:sp>
        <p:nvSpPr>
          <p:cNvPr id="258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08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ECDB097D-8763-40C3-B054-2D507E7BAD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806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2.wav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Adjustments To Income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Form 1040 Lines 23-37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Pub 4012 Tabs E, 3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Pub 17 Chapters 17-19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341000" name="~PP3253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799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3717" name="Text Box 5"/>
          <p:cNvSpPr txBox="1">
            <a:spLocks noChangeArrowheads="1"/>
          </p:cNvSpPr>
          <p:nvPr/>
        </p:nvSpPr>
        <p:spPr bwMode="auto">
          <a:xfrm>
            <a:off x="2971800" y="152400"/>
            <a:ext cx="586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/>
            <a:r>
              <a:rPr lang="en-US" sz="1400" dirty="0"/>
              <a:t>4491-17 Adjustments To Income </a:t>
            </a:r>
            <a:r>
              <a:rPr lang="en-US" sz="1400" dirty="0" smtClean="0"/>
              <a:t>v11.1 </a:t>
            </a:r>
            <a:r>
              <a:rPr lang="en-US" sz="1400" dirty="0" smtClean="0"/>
              <a:t>VO.pptx</a:t>
            </a:r>
            <a:endParaRPr lang="en-US" sz="1400" dirty="0"/>
          </a:p>
        </p:txBody>
      </p:sp>
      <p:sp>
        <p:nvSpPr>
          <p:cNvPr id="243718" name="Date Placeholder 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43719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48BD8AE-0FCF-46CE-9BB9-B779BCA45E1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243720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56240"/>
      </p:ext>
    </p:extLst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10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100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Student Loan Interest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Interest paid on a qualified student loan</a:t>
            </a:r>
          </a:p>
          <a:p>
            <a:pPr eaLnBrk="1" hangingPunct="1">
              <a:defRPr/>
            </a:pPr>
            <a:r>
              <a:rPr lang="en-US" dirty="0" smtClean="0"/>
              <a:t>Eligible Exp: Tuition, Room/Board, Books </a:t>
            </a:r>
          </a:p>
          <a:p>
            <a:pPr eaLnBrk="1" hangingPunct="1">
              <a:defRPr/>
            </a:pPr>
            <a:r>
              <a:rPr lang="en-US" dirty="0" smtClean="0"/>
              <a:t>Loan applicable to T/P, Spouse or Dependents</a:t>
            </a:r>
          </a:p>
          <a:p>
            <a:pPr eaLnBrk="1" hangingPunct="1">
              <a:defRPr/>
            </a:pPr>
            <a:r>
              <a:rPr lang="en-US" dirty="0" smtClean="0"/>
              <a:t>T/P cannot be claimed as Dep. by another</a:t>
            </a:r>
          </a:p>
          <a:p>
            <a:pPr eaLnBrk="1" hangingPunct="1">
              <a:defRPr/>
            </a:pPr>
            <a:r>
              <a:rPr lang="en-US" dirty="0" smtClean="0"/>
              <a:t>Loan cannot be from relative</a:t>
            </a:r>
          </a:p>
          <a:p>
            <a:pPr eaLnBrk="1" hangingPunct="1">
              <a:defRPr/>
            </a:pPr>
            <a:r>
              <a:rPr lang="en-US" dirty="0" smtClean="0"/>
              <a:t>Max. amt. $2,500 subject to AGI, Filing Status (Tax Wise computes) – Use </a:t>
            </a:r>
            <a:r>
              <a:rPr lang="en-US" dirty="0" err="1" smtClean="0"/>
              <a:t>TaxWise</a:t>
            </a:r>
            <a:r>
              <a:rPr lang="en-US" dirty="0" smtClean="0"/>
              <a:t> Worksheet #2</a:t>
            </a:r>
          </a:p>
        </p:txBody>
      </p:sp>
      <p:pic>
        <p:nvPicPr>
          <p:cNvPr id="358407" name="~PP2260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722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93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529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B5EC10D-9F7B-4041-90F7-C06B1AB51B5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  <p:sp>
        <p:nvSpPr>
          <p:cNvPr id="25293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63978"/>
      </p:ext>
    </p:extLst>
  </p:cSld>
  <p:clrMapOvr>
    <a:masterClrMapping/>
  </p:clrMapOvr>
  <p:transition advTm="5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84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0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Tuition &amp; Fees Deduction</a:t>
            </a:r>
            <a:br>
              <a:rPr lang="en-US" smtClean="0"/>
            </a:br>
            <a:r>
              <a:rPr lang="en-US" smtClean="0"/>
              <a:t>Reported on Form 1098-T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Qualified Tuition &amp; Related Expenses (not Room &amp; Board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Covers T/P, Spouse or Dependent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Max Deduction $4,000 depending on AGI/Filing Status - Link Tax Wise Worksheet 2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Cannot Also Take Education Credit(s)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Unless TP has high income, Education credit is more beneficial than tuition and fees deduction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Note:  Data on Form 1098-T does not necessarily clearly provide out of pocket tuition paid by TP</a:t>
            </a:r>
          </a:p>
        </p:txBody>
      </p:sp>
      <p:pic>
        <p:nvPicPr>
          <p:cNvPr id="360455" name="~PP1260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655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395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539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AB0BC53-4F33-4C69-BC5C-C42AC398DC3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25395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89186"/>
      </p:ext>
    </p:extLst>
  </p:cSld>
  <p:clrMapOvr>
    <a:masterClrMapping/>
  </p:clrMapOvr>
  <p:transition advTm="9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04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045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Tuition &amp; Fees - Form 1098-T</a:t>
            </a:r>
          </a:p>
        </p:txBody>
      </p:sp>
      <p:pic>
        <p:nvPicPr>
          <p:cNvPr id="25497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77724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4516" name="Line 4"/>
          <p:cNvSpPr>
            <a:spLocks noChangeShapeType="1"/>
          </p:cNvSpPr>
          <p:nvPr/>
        </p:nvSpPr>
        <p:spPr bwMode="auto">
          <a:xfrm>
            <a:off x="3124200" y="2438400"/>
            <a:ext cx="1295400" cy="762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4517" name="Line 5"/>
          <p:cNvSpPr>
            <a:spLocks noChangeShapeType="1"/>
          </p:cNvSpPr>
          <p:nvPr/>
        </p:nvSpPr>
        <p:spPr bwMode="auto">
          <a:xfrm flipV="1">
            <a:off x="2667000" y="4953000"/>
            <a:ext cx="1219200" cy="2286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4519" name="Line 7"/>
          <p:cNvSpPr>
            <a:spLocks noChangeShapeType="1"/>
          </p:cNvSpPr>
          <p:nvPr/>
        </p:nvSpPr>
        <p:spPr bwMode="auto">
          <a:xfrm>
            <a:off x="3124200" y="4267200"/>
            <a:ext cx="1295400" cy="762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4983" name="Text Box 7"/>
          <p:cNvSpPr txBox="1">
            <a:spLocks noChangeArrowheads="1"/>
          </p:cNvSpPr>
          <p:nvPr/>
        </p:nvSpPr>
        <p:spPr bwMode="auto">
          <a:xfrm>
            <a:off x="5791200" y="2362200"/>
            <a:ext cx="99695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sz="2400" b="1">
                <a:solidFill>
                  <a:schemeClr val="tx2"/>
                </a:solidFill>
                <a:latin typeface="Arial Black" pitchFamily="34" charset="0"/>
              </a:rPr>
              <a:t>2009</a:t>
            </a:r>
          </a:p>
        </p:txBody>
      </p:sp>
      <p:sp>
        <p:nvSpPr>
          <p:cNvPr id="254985" name="Date Placeholder 8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54986" name="Slide Number Placeholder 9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251FB05-A15A-450C-8FA0-D9B6C71F39C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  <p:sp>
        <p:nvSpPr>
          <p:cNvPr id="254987" name="Footer Placeholder 10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4" name="~PP1019.WAV">
            <a:hlinkClick r:id="" action="ppaction://media"/>
          </p:cNvPr>
          <p:cNvPicPr>
            <a:picLocks noRot="1" noChangeAspect="1"/>
          </p:cNvPicPr>
          <p:nvPr>
            <a:wavAudioFile r:embed="rId2" name="~PP1019.WAV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3278209"/>
      </p:ext>
    </p:extLst>
  </p:cSld>
  <p:clrMapOvr>
    <a:masterClrMapping/>
  </p:clrMapOvr>
  <p:transition advTm="550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04516" grpId="0" animBg="1"/>
      <p:bldP spid="704517" grpId="0" animBg="1"/>
      <p:bldP spid="7045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State of New Jersey</a:t>
            </a:r>
            <a:br>
              <a:rPr lang="en-US" smtClean="0"/>
            </a:br>
            <a:r>
              <a:rPr lang="en-US" smtClean="0"/>
              <a:t>Differences: State vs Federal</a:t>
            </a:r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Adjustment To Income</a:t>
            </a:r>
          </a:p>
          <a:p>
            <a:pPr lvl="1" eaLnBrk="1" hangingPunct="1"/>
            <a:r>
              <a:rPr lang="en-US" smtClean="0"/>
              <a:t>Federal – Several adjustments to reduce taxable income</a:t>
            </a:r>
          </a:p>
          <a:p>
            <a:pPr lvl="1" eaLnBrk="1" hangingPunct="1"/>
            <a:r>
              <a:rPr lang="en-US" smtClean="0"/>
              <a:t>State – Two adjustments</a:t>
            </a:r>
          </a:p>
          <a:p>
            <a:pPr lvl="2" eaLnBrk="1" hangingPunct="1"/>
            <a:r>
              <a:rPr lang="en-US" smtClean="0"/>
              <a:t>Alimony paid (applicable in Federal also)</a:t>
            </a:r>
          </a:p>
          <a:p>
            <a:pPr lvl="2" eaLnBrk="1" hangingPunct="1"/>
            <a:r>
              <a:rPr lang="en-US" smtClean="0"/>
              <a:t>Pension exclusion, if 62 or older</a:t>
            </a:r>
          </a:p>
        </p:txBody>
      </p:sp>
      <p:sp>
        <p:nvSpPr>
          <p:cNvPr id="256005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560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3B905E3-E7A9-4E25-8B1C-B283DF632ED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  <p:sp>
        <p:nvSpPr>
          <p:cNvPr id="256007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3674.WAV">
            <a:hlinkClick r:id="" action="ppaction://media"/>
          </p:cNvPr>
          <p:cNvPicPr>
            <a:picLocks noRot="1" noChangeAspect="1"/>
          </p:cNvPicPr>
          <p:nvPr>
            <a:wavAudioFile r:embed="rId1" name="~PP3674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38402"/>
      </p:ext>
    </p:extLst>
  </p:cSld>
  <p:clrMapOvr>
    <a:masterClrMapping/>
  </p:clrMapOvr>
  <p:transition advTm="265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Federal Adjustments To Income</a:t>
            </a:r>
            <a:endParaRPr lang="en-US" smtClean="0">
              <a:solidFill>
                <a:srgbClr val="FF0000"/>
              </a:solidFill>
            </a:endParaRPr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Educator Expense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One-half of Self-Employment Tax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Early Withdrawal Penalty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Alimony Paid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IRA Deduction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Student Loan Interest Deduction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Tuition and Fees Deduction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Jury Duty Pay (amount given back to Employer)</a:t>
            </a:r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</p:txBody>
      </p:sp>
      <p:pic>
        <p:nvPicPr>
          <p:cNvPr id="342023" name="~PP7253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734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4741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447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CAC7D11-0CB1-40DF-B784-B6886319A08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244743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13176"/>
      </p:ext>
    </p:extLst>
  </p:cSld>
  <p:clrMapOvr>
    <a:masterClrMapping/>
  </p:clrMapOvr>
  <p:transition advTm="2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20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202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Definitions</a:t>
            </a: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Adjustments: subtractions from income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Total income minus adjustments = Adjusted Gross Income (AGI)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Out Of Scope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Certain business expenses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Health Savings Account (HSA)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(unless special passed </a:t>
            </a:r>
            <a:r>
              <a:rPr lang="en-US" sz="2000" smtClean="0"/>
              <a:t>HSA module from IRS)</a:t>
            </a: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Moving expenses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Self-employed SEP, SIMPLE and qualified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Self-employed health insurance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Domestic production activities</a:t>
            </a:r>
          </a:p>
        </p:txBody>
      </p:sp>
      <p:sp>
        <p:nvSpPr>
          <p:cNvPr id="245765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457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92CE3ED-6CB4-4DB2-9635-B83C1411FA0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245767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74.WAV">
            <a:hlinkClick r:id="" action="ppaction://media"/>
          </p:cNvPr>
          <p:cNvPicPr>
            <a:picLocks noRot="1" noChangeAspect="1"/>
          </p:cNvPicPr>
          <p:nvPr>
            <a:wavAudioFile r:embed="rId1" name="~PP74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5634"/>
      </p:ext>
    </p:extLst>
  </p:cSld>
  <p:clrMapOvr>
    <a:masterClrMapping/>
  </p:clrMapOvr>
  <p:transition advTm="658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Educator Expenses</a:t>
            </a:r>
            <a:endParaRPr lang="en-US" smtClean="0">
              <a:solidFill>
                <a:srgbClr val="FF0000"/>
              </a:solidFill>
            </a:endParaRPr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Teachers/Instructors K to G12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Un-reimbursed Classroom Expenses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Must Work 900 Hrs in School Year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Maximum Deduction $250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Use Tax Wise Worksheet #2</a:t>
            </a:r>
          </a:p>
        </p:txBody>
      </p:sp>
      <p:pic>
        <p:nvPicPr>
          <p:cNvPr id="346119" name="~PP3255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627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789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467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3EE3206-AD2B-4539-8235-B8C521B2110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246791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041534"/>
      </p:ext>
    </p:extLst>
  </p:cSld>
  <p:clrMapOvr>
    <a:masterClrMapping/>
  </p:clrMapOvr>
  <p:transition advTm="3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6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611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1/2 Self Employment (SE) Tax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Applies to self-employed, Sched C-EZ</a:t>
            </a:r>
          </a:p>
          <a:p>
            <a:pPr eaLnBrk="1" hangingPunct="1"/>
            <a:r>
              <a:rPr lang="en-US" smtClean="0"/>
              <a:t>Schedule SE calculates S/S and Medicare Tax payable by taxpayer</a:t>
            </a:r>
          </a:p>
          <a:p>
            <a:pPr eaLnBrk="1" hangingPunct="1"/>
            <a:r>
              <a:rPr lang="en-US" smtClean="0"/>
              <a:t>½ of Tax from Schedule SE automatically goes to Form 1040 in Tax Wise</a:t>
            </a:r>
          </a:p>
        </p:txBody>
      </p:sp>
      <p:pic>
        <p:nvPicPr>
          <p:cNvPr id="348168" name="~PP2257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21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781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478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85CAD3-1162-476D-99F6-D213C4E80C3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24781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164377"/>
      </p:ext>
    </p:extLst>
  </p:cSld>
  <p:clrMapOvr>
    <a:masterClrMapping/>
  </p:clrMapOvr>
  <p:transition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8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16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Early Withdrawal Penalty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Early Withdrawal Penalty occurs when withdrawal of funds before maturity- CD’s</a:t>
            </a:r>
          </a:p>
          <a:p>
            <a:pPr lvl="1" eaLnBrk="1" hangingPunct="1"/>
            <a:r>
              <a:rPr lang="en-US" smtClean="0"/>
              <a:t>Reported in block 2 of 1099-INT or block 3 of 1099-OID</a:t>
            </a:r>
          </a:p>
          <a:p>
            <a:pPr lvl="1" eaLnBrk="1" hangingPunct="1"/>
            <a:r>
              <a:rPr lang="en-US" smtClean="0"/>
              <a:t>In Tax Wise, Penalty automatically carries to 1040 from 1099-INT or 1099 OID entry</a:t>
            </a:r>
          </a:p>
          <a:p>
            <a:pPr eaLnBrk="1" hangingPunct="1"/>
            <a:endParaRPr lang="en-US" smtClean="0"/>
          </a:p>
        </p:txBody>
      </p:sp>
      <p:pic>
        <p:nvPicPr>
          <p:cNvPr id="350215" name="~PP2257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422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883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488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FE97AC3-D0F6-419B-A1DE-B87D8F0186F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24883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64111"/>
      </p:ext>
    </p:extLst>
  </p:cSld>
  <p:clrMapOvr>
    <a:masterClrMapping/>
  </p:clrMapOvr>
  <p:transition advTm="3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02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02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Alimony Paid</a:t>
            </a:r>
          </a:p>
        </p:txBody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If paid under a Divorce/Separation Instrument – show as Adjustment to Income</a:t>
            </a:r>
          </a:p>
          <a:p>
            <a:pPr eaLnBrk="1" hangingPunct="1"/>
            <a:r>
              <a:rPr lang="en-US" smtClean="0"/>
              <a:t>Must also provide recipient’s SSN</a:t>
            </a:r>
          </a:p>
          <a:p>
            <a:pPr eaLnBrk="1" hangingPunct="1"/>
            <a:r>
              <a:rPr lang="en-US" smtClean="0"/>
              <a:t>Recipient must report as income</a:t>
            </a:r>
          </a:p>
        </p:txBody>
      </p:sp>
      <p:pic>
        <p:nvPicPr>
          <p:cNvPr id="352263" name="~PP2257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563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9861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498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E0C92B9-370C-4C76-A01C-A76B3690D84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249863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005414"/>
      </p:ext>
    </p:extLst>
  </p:cSld>
  <p:clrMapOvr>
    <a:masterClrMapping/>
  </p:clrMapOvr>
  <p:transition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22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226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IRA Contribution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Only traditional IRA, not Roth, Simple, etc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Criteria: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TP must have taxable compensation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Wages, S/E income, alimony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Under 70 ½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Max amount of contribution is lesser of: Compensation or $5,000 ($6,000 if 50 or over)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If T/P and/or Spouse have employer retirement plan, deductible amount of contribution is based on filing status and AGI (Tables)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Use link to IRA Wkst to calculate deductible amount </a:t>
            </a:r>
          </a:p>
        </p:txBody>
      </p:sp>
      <p:pic>
        <p:nvPicPr>
          <p:cNvPr id="354311" name="~PP1258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471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0885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508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BB5B6F0-24DB-4AAF-BCA0-E0EEC0EA162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sp>
        <p:nvSpPr>
          <p:cNvPr id="250887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811155"/>
      </p:ext>
    </p:extLst>
  </p:cSld>
  <p:clrMapOvr>
    <a:masterClrMapping/>
  </p:clrMapOvr>
  <p:transition advTm="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43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43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IRA Contribution</a:t>
            </a:r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Non-deductible (after tax contributions) portion of IRA (Retirement Plan). Form 8606 tracks non-deductible amt –  (Special Topic – not covered here)</a:t>
            </a:r>
            <a:endParaRPr lang="en-US" sz="280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Excess contribution -Amount in excess of limits or over 70 ½. Must withdraw excess before return due or pay penalty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If T/P 70 ½, can make contribution to spousal IRA if spouse is under 70 ½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If T/P makes contribution to IRA, may also get Retirement Savings Credit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Tax Wise brings up Form 8880 for data entry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</p:txBody>
      </p:sp>
      <p:sp>
        <p:nvSpPr>
          <p:cNvPr id="25190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10-16-2012</a:t>
            </a:r>
            <a:endParaRPr lang="en-US"/>
          </a:p>
        </p:txBody>
      </p:sp>
      <p:sp>
        <p:nvSpPr>
          <p:cNvPr id="25190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7A8DA63-FD0D-4CD4-A8D3-F435A2939CB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25191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1275" name="~PP9258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918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262782"/>
      </p:ext>
    </p:extLst>
  </p:cSld>
  <p:clrMapOvr>
    <a:masterClrMapping/>
  </p:clrMapOvr>
  <p:transition advTm="14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5|0.8|0.9"/>
</p:tagLst>
</file>

<file path=ppt/theme/theme1.xml><?xml version="1.0" encoding="utf-8"?>
<a:theme xmlns:a="http://schemas.openxmlformats.org/drawingml/2006/main" name="NJ Template 06">
  <a:themeElements>
    <a:clrScheme name="NJ Template 06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NJ Template 06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lnDef>
  </a:objectDefaults>
  <a:extraClrSchemeLst>
    <a:extraClrScheme>
      <a:clrScheme name="NJ Template 06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4491 NJ</Template>
  <TotalTime>19</TotalTime>
  <Words>812</Words>
  <Application>Microsoft Office PowerPoint</Application>
  <PresentationFormat>On-screen Show (4:3)</PresentationFormat>
  <Paragraphs>181</Paragraphs>
  <Slides>13</Slides>
  <Notes>13</Notes>
  <HiddenSlides>0</HiddenSlides>
  <MMClips>13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ＭＳ Ｐゴシック</vt:lpstr>
      <vt:lpstr>Arial Black</vt:lpstr>
      <vt:lpstr>Calibri</vt:lpstr>
      <vt:lpstr>Wingdings</vt:lpstr>
      <vt:lpstr>NJ Template 06</vt:lpstr>
      <vt:lpstr>Adjustments To Income</vt:lpstr>
      <vt:lpstr>Federal Adjustments To Income</vt:lpstr>
      <vt:lpstr>Definitions</vt:lpstr>
      <vt:lpstr>Educator Expenses</vt:lpstr>
      <vt:lpstr>1/2 Self Employment (SE) Tax</vt:lpstr>
      <vt:lpstr>Early Withdrawal Penalty</vt:lpstr>
      <vt:lpstr>Alimony Paid</vt:lpstr>
      <vt:lpstr>IRA Contribution</vt:lpstr>
      <vt:lpstr>IRA Contribution</vt:lpstr>
      <vt:lpstr>Student Loan Interest</vt:lpstr>
      <vt:lpstr>Tuition &amp; Fees Deduction Reported on Form 1098-T</vt:lpstr>
      <vt:lpstr>Tuition &amp; Fees - Form 1098-T</vt:lpstr>
      <vt:lpstr>State of New Jersey Differences: State vs Federal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Adjustments To Income</dc:title>
  <dc:creator>HershAl</dc:creator>
  <cp:lastModifiedBy>Al H 509</cp:lastModifiedBy>
  <cp:revision>6</cp:revision>
  <dcterms:created xsi:type="dcterms:W3CDTF">2012-01-07T00:34:29Z</dcterms:created>
  <dcterms:modified xsi:type="dcterms:W3CDTF">2012-10-16T16:00:45Z</dcterms:modified>
</cp:coreProperties>
</file>